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  <p:sldMasterId id="2147483724" r:id="rId5"/>
    <p:sldMasterId id="2147483739" r:id="rId6"/>
    <p:sldMasterId id="2147483752" r:id="rId7"/>
    <p:sldMasterId id="2147483760" r:id="rId8"/>
  </p:sldMasterIdLst>
  <p:notesMasterIdLst>
    <p:notesMasterId r:id="rId33"/>
  </p:notesMasterIdLst>
  <p:sldIdLst>
    <p:sldId id="2147483159" r:id="rId9"/>
    <p:sldId id="2147483187" r:id="rId10"/>
    <p:sldId id="2147483188" r:id="rId11"/>
    <p:sldId id="2147483190" r:id="rId12"/>
    <p:sldId id="2147483161" r:id="rId13"/>
    <p:sldId id="2147483162" r:id="rId14"/>
    <p:sldId id="2147483189" r:id="rId15"/>
    <p:sldId id="2147483191" r:id="rId16"/>
    <p:sldId id="256" r:id="rId17"/>
    <p:sldId id="2147483192" r:id="rId18"/>
    <p:sldId id="2147483163" r:id="rId19"/>
    <p:sldId id="2147483193" r:id="rId20"/>
    <p:sldId id="2147483194" r:id="rId21"/>
    <p:sldId id="2147483164" r:id="rId22"/>
    <p:sldId id="2147483195" r:id="rId23"/>
    <p:sldId id="2147483204" r:id="rId24"/>
    <p:sldId id="2147483196" r:id="rId25"/>
    <p:sldId id="2147483197" r:id="rId26"/>
    <p:sldId id="2147483198" r:id="rId27"/>
    <p:sldId id="2147483199" r:id="rId28"/>
    <p:sldId id="2147483200" r:id="rId29"/>
    <p:sldId id="2147483201" r:id="rId30"/>
    <p:sldId id="2147483202" r:id="rId31"/>
    <p:sldId id="2147483203" r:id="rId32"/>
  </p:sldIdLst>
  <p:sldSz cx="9906000" cy="6858000" type="A4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159">
          <p15:clr>
            <a:srgbClr val="A4A3A4"/>
          </p15:clr>
        </p15:guide>
        <p15:guide id="3" pos="1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FFCC"/>
    <a:srgbClr val="FFFFFF"/>
    <a:srgbClr val="0000FF"/>
    <a:srgbClr val="EAEAEA"/>
    <a:srgbClr val="339933"/>
    <a:srgbClr val="0000CC"/>
    <a:srgbClr val="FFCCFF"/>
    <a:srgbClr val="FFDD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425B65-D8F6-4628-AAEE-1937410CC699}" v="18" dt="2026-01-06T23:15:05.5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33" autoAdjust="0"/>
  </p:normalViewPr>
  <p:slideViewPr>
    <p:cSldViewPr snapToGrid="0">
      <p:cViewPr varScale="1">
        <p:scale>
          <a:sx n="109" d="100"/>
          <a:sy n="109" d="100"/>
        </p:scale>
        <p:origin x="880" y="72"/>
      </p:cViewPr>
      <p:guideLst>
        <p:guide orient="horz" pos="2160"/>
        <p:guide pos="6159"/>
        <p:guide pos="1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60443-5DDC-41E2-A388-766C057DA6CA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B25B0-D2BE-4EC4-A906-36A390D8F0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79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B25B0-D2BE-4EC4-A906-36A390D8F04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4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B25B0-D2BE-4EC4-A906-36A390D8F04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503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4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47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8" y="274647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800475" y="6453188"/>
            <a:ext cx="2311400" cy="365125"/>
          </a:xfrm>
        </p:spPr>
        <p:txBody>
          <a:bodyPr/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284BCE4-CF31-400A-9261-661EF217509F}" type="slidenum">
              <a:rPr lang="en-US" altLang="ko-KR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prstClr val="white">
                    <a:lumMod val="65000"/>
                  </a:prstClr>
                </a:solidFill>
              </a:rPr>
              <a:t> / 20</a:t>
            </a:r>
          </a:p>
        </p:txBody>
      </p:sp>
    </p:spTree>
    <p:extLst>
      <p:ext uri="{BB962C8B-B14F-4D97-AF65-F5344CB8AC3E}">
        <p14:creationId xmlns:p14="http://schemas.microsoft.com/office/powerpoint/2010/main" val="160283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69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59D2-AC97-8C80-259F-E9FF83771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214F2-A9BC-AAF0-3379-FE6D85D39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9824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1"/>
          <p:cNvSpPr>
            <a:spLocks noChangeShapeType="1"/>
          </p:cNvSpPr>
          <p:nvPr userDrawn="1"/>
        </p:nvSpPr>
        <p:spPr bwMode="auto">
          <a:xfrm>
            <a:off x="1" y="64531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21392" tIns="60666" rIns="121392" bIns="60666"/>
          <a:lstStyle/>
          <a:p>
            <a:pPr defTabSz="1214177"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kumimoji="1" lang="en-US" sz="2300">
              <a:solidFill>
                <a:srgbClr val="000000"/>
              </a:solidFill>
              <a:latin typeface="굴림" pitchFamily="34" charset="-127"/>
              <a:ea typeface="굴림" pitchFamily="34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84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1189" y="381001"/>
            <a:ext cx="9482137" cy="390524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90816" tIns="45425" rIns="90816" bIns="45425" anchor="ctr"/>
          <a:lstStyle/>
          <a:p>
            <a:pPr algn="ctr" defTabSz="908294"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700">
              <a:solidFill>
                <a:srgbClr val="FFFFFF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2353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62" y="123361"/>
            <a:ext cx="12318888" cy="583143"/>
          </a:xfrm>
          <a:prstGeom prst="rect">
            <a:avLst/>
          </a:prstGeom>
        </p:spPr>
        <p:txBody>
          <a:bodyPr lIns="121392" tIns="60666" rIns="121392" bIns="60666"/>
          <a:lstStyle>
            <a:lvl1pPr>
              <a:defRPr>
                <a:solidFill>
                  <a:srgbClr val="AC064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193" y="1263476"/>
            <a:ext cx="6045380" cy="6550230"/>
          </a:xfrm>
          <a:prstGeom prst="rect">
            <a:avLst/>
          </a:prstGeom>
        </p:spPr>
        <p:txBody>
          <a:bodyPr lIns="121392" tIns="60666" rIns="121392" bIns="60666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6018" y="1263476"/>
            <a:ext cx="6045380" cy="6550230"/>
          </a:xfrm>
          <a:prstGeom prst="rect">
            <a:avLst/>
          </a:prstGeom>
        </p:spPr>
        <p:txBody>
          <a:bodyPr lIns="121392" tIns="60666" rIns="121392" bIns="60666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41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62" y="123361"/>
            <a:ext cx="12318888" cy="583143"/>
          </a:xfrm>
          <a:prstGeom prst="rect">
            <a:avLst/>
          </a:prstGeom>
        </p:spPr>
        <p:txBody>
          <a:bodyPr lIns="121392" tIns="60666" rIns="121392" bIns="60666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03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62" y="123361"/>
            <a:ext cx="12318888" cy="583143"/>
          </a:xfrm>
          <a:prstGeom prst="rect">
            <a:avLst/>
          </a:prstGeom>
        </p:spPr>
        <p:txBody>
          <a:bodyPr lIns="121392" tIns="60666" rIns="121392" bIns="60666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52308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669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2" y="874714"/>
            <a:ext cx="4503144" cy="955706"/>
          </a:xfrm>
          <a:prstGeom prst="rect">
            <a:avLst/>
          </a:prstGeom>
        </p:spPr>
        <p:txBody>
          <a:bodyPr lIns="121392" tIns="60666" rIns="121392" bIns="60666" anchor="b">
            <a:no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1497" y="874719"/>
            <a:ext cx="7651778" cy="6938993"/>
          </a:xfrm>
          <a:prstGeom prst="rect">
            <a:avLst/>
          </a:prstGeom>
        </p:spPr>
        <p:txBody>
          <a:bodyPr lIns="121392" tIns="60666" rIns="121392" bIns="60666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2" y="1830424"/>
            <a:ext cx="4503144" cy="5983286"/>
          </a:xfrm>
          <a:prstGeom prst="rect">
            <a:avLst/>
          </a:prstGeom>
        </p:spPr>
        <p:txBody>
          <a:bodyPr lIns="121392" tIns="60666" rIns="121392" bIns="60666">
            <a:normAutofit/>
          </a:bodyPr>
          <a:lstStyle>
            <a:lvl1pPr marL="0" indent="0">
              <a:buNone/>
              <a:defRPr sz="2100"/>
            </a:lvl1pPr>
            <a:lvl2pPr marL="606903" indent="0">
              <a:buNone/>
              <a:defRPr sz="1600"/>
            </a:lvl2pPr>
            <a:lvl3pPr marL="1213812" indent="0">
              <a:buNone/>
              <a:defRPr sz="1300"/>
            </a:lvl3pPr>
            <a:lvl4pPr marL="1820678" indent="0">
              <a:buNone/>
              <a:defRPr sz="1200"/>
            </a:lvl4pPr>
            <a:lvl5pPr marL="2427573" indent="0">
              <a:buNone/>
              <a:defRPr sz="1200"/>
            </a:lvl5pPr>
            <a:lvl6pPr marL="3034465" indent="0">
              <a:buNone/>
              <a:defRPr sz="1200"/>
            </a:lvl6pPr>
            <a:lvl7pPr marL="3641353" indent="0">
              <a:buNone/>
              <a:defRPr sz="1200"/>
            </a:lvl7pPr>
            <a:lvl8pPr marL="4248250" indent="0">
              <a:buNone/>
              <a:defRPr sz="1200"/>
            </a:lvl8pPr>
            <a:lvl9pPr marL="485513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283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875" y="6122998"/>
            <a:ext cx="8212592" cy="722854"/>
          </a:xfrm>
          <a:prstGeom prst="rect">
            <a:avLst/>
          </a:prstGeom>
        </p:spPr>
        <p:txBody>
          <a:bodyPr lIns="121392" tIns="60666" rIns="121392" bIns="60666" anchor="b">
            <a:normAutofit/>
          </a:bodyPr>
          <a:lstStyle>
            <a:lvl1pPr algn="l">
              <a:defRPr sz="3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2875" y="971917"/>
            <a:ext cx="8212592" cy="5057952"/>
          </a:xfrm>
          <a:prstGeom prst="rect">
            <a:avLst/>
          </a:prstGeom>
        </p:spPr>
        <p:txBody>
          <a:bodyPr lIns="121392" tIns="60666" rIns="121392" bIns="60666"/>
          <a:lstStyle>
            <a:lvl1pPr marL="0" indent="0">
              <a:buNone/>
              <a:defRPr sz="4300"/>
            </a:lvl1pPr>
            <a:lvl2pPr marL="606903" indent="0">
              <a:buNone/>
              <a:defRPr sz="3700"/>
            </a:lvl2pPr>
            <a:lvl3pPr marL="1213812" indent="0">
              <a:buNone/>
              <a:defRPr sz="3200"/>
            </a:lvl3pPr>
            <a:lvl4pPr marL="1820678" indent="0">
              <a:buNone/>
              <a:defRPr sz="2700"/>
            </a:lvl4pPr>
            <a:lvl5pPr marL="2427573" indent="0">
              <a:buNone/>
              <a:defRPr sz="2700"/>
            </a:lvl5pPr>
            <a:lvl6pPr marL="3034465" indent="0">
              <a:buNone/>
              <a:defRPr sz="2700"/>
            </a:lvl6pPr>
            <a:lvl7pPr marL="3641353" indent="0">
              <a:buNone/>
              <a:defRPr sz="2700"/>
            </a:lvl7pPr>
            <a:lvl8pPr marL="4248250" indent="0">
              <a:buNone/>
              <a:defRPr sz="2700"/>
            </a:lvl8pPr>
            <a:lvl9pPr marL="4855135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2875" y="6845861"/>
            <a:ext cx="8212592" cy="1026573"/>
          </a:xfrm>
          <a:prstGeom prst="rect">
            <a:avLst/>
          </a:prstGeom>
        </p:spPr>
        <p:txBody>
          <a:bodyPr lIns="121392" tIns="60666" rIns="121392" bIns="60666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6903" indent="0">
              <a:buNone/>
              <a:defRPr sz="1600"/>
            </a:lvl2pPr>
            <a:lvl3pPr marL="1213812" indent="0">
              <a:buNone/>
              <a:defRPr sz="1300"/>
            </a:lvl3pPr>
            <a:lvl4pPr marL="1820678" indent="0">
              <a:buNone/>
              <a:defRPr sz="1200"/>
            </a:lvl4pPr>
            <a:lvl5pPr marL="2427573" indent="0">
              <a:buNone/>
              <a:defRPr sz="1200"/>
            </a:lvl5pPr>
            <a:lvl6pPr marL="3034465" indent="0">
              <a:buNone/>
              <a:defRPr sz="1200"/>
            </a:lvl6pPr>
            <a:lvl7pPr marL="3641353" indent="0">
              <a:buNone/>
              <a:defRPr sz="1200"/>
            </a:lvl7pPr>
            <a:lvl8pPr marL="4248250" indent="0">
              <a:buNone/>
              <a:defRPr sz="1200"/>
            </a:lvl8pPr>
            <a:lvl9pPr marL="485513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76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4"/>
          <p:cNvSpPr>
            <a:spLocks noChangeShapeType="1"/>
          </p:cNvSpPr>
          <p:nvPr userDrawn="1"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3" name="슬라이드 번호 개체 틀 10"/>
          <p:cNvSpPr>
            <a:spLocks noGrp="1"/>
          </p:cNvSpPr>
          <p:nvPr>
            <p:ph type="sldNum" sz="quarter" idx="10"/>
          </p:nvPr>
        </p:nvSpPr>
        <p:spPr>
          <a:xfrm>
            <a:off x="3800475" y="6453188"/>
            <a:ext cx="23114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284BCE4-CF31-400A-9261-661EF217509F}" type="slidenum">
              <a:rPr lang="en-US" altLang="ko-KR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‹#›</a:t>
            </a:fld>
            <a:r>
              <a:rPr lang="en-US" altLang="ko-KR">
                <a:solidFill>
                  <a:prstClr val="white">
                    <a:lumMod val="65000"/>
                  </a:prstClr>
                </a:solidFill>
              </a:rPr>
              <a:t> / 20</a:t>
            </a:r>
          </a:p>
        </p:txBody>
      </p:sp>
    </p:spTree>
    <p:extLst>
      <p:ext uri="{BB962C8B-B14F-4D97-AF65-F5344CB8AC3E}">
        <p14:creationId xmlns:p14="http://schemas.microsoft.com/office/powerpoint/2010/main" val="40902615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38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1" y="534987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21392" tIns="60666" rIns="121392" bIns="60666"/>
          <a:lstStyle/>
          <a:p>
            <a:pPr defTabSz="1214177"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kumimoji="1" lang="en-US" sz="2300">
              <a:solidFill>
                <a:srgbClr val="000000"/>
              </a:solidFill>
              <a:latin typeface="굴림" pitchFamily="34" charset="-127"/>
              <a:ea typeface="굴림" pitchFamily="34" charset="-127"/>
              <a:cs typeface="Arial" charset="0"/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9063038" y="34928"/>
            <a:ext cx="76358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>
            <a:spLocks noChangeArrowheads="1"/>
          </p:cNvSpPr>
          <p:nvPr userDrawn="1"/>
        </p:nvSpPr>
        <p:spPr bwMode="auto">
          <a:xfrm>
            <a:off x="8629658" y="9525"/>
            <a:ext cx="1239838" cy="8382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90816" tIns="45425" rIns="90816" bIns="45425" anchor="ctr"/>
          <a:lstStyle/>
          <a:p>
            <a:pPr algn="ctr" defTabSz="908294"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7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auto">
          <a:xfrm>
            <a:off x="11189" y="381001"/>
            <a:ext cx="9482137" cy="390524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lIns="90816" tIns="45425" rIns="90816" bIns="45425" anchor="ctr"/>
          <a:lstStyle/>
          <a:p>
            <a:pPr algn="ctr" defTabSz="908294"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n-US" altLang="ko-KR" sz="1700">
              <a:solidFill>
                <a:srgbClr val="FFFFFF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748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F60D49-48D8-164B-A8A0-E0481DA7A1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847" y="5229200"/>
            <a:ext cx="936104" cy="611588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 userDrawn="1"/>
        </p:nvSpPr>
        <p:spPr bwMode="gray">
          <a:xfrm>
            <a:off x="4442044" y="6660775"/>
            <a:ext cx="10150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70000"/>
              </a:spcBef>
              <a:spcAft>
                <a:spcPct val="0"/>
              </a:spcAft>
              <a:buFont typeface="Arial" charset="0"/>
              <a:defRPr kumimoji="1" sz="1200" b="1">
                <a:solidFill>
                  <a:schemeClr val="tx1"/>
                </a:solidFill>
                <a:latin typeface="Arial" charset="0"/>
                <a:ea typeface="맑은 고딕" pitchFamily="50" charset="-127"/>
              </a:defRPr>
            </a:lvl9pPr>
          </a:lstStyle>
          <a:p>
            <a:pPr algn="dist" eaLnBrk="1" latinLnBrk="0" hangingPunct="1">
              <a:spcBef>
                <a:spcPct val="50000"/>
              </a:spcBef>
            </a:pPr>
            <a:r>
              <a:rPr lang="ko-KR" altLang="en-US" sz="800" b="1">
                <a:solidFill>
                  <a:srgbClr val="A50034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｜</a:t>
            </a:r>
            <a:r>
              <a:rPr lang="en-US" altLang="ko-KR" sz="800" b="0">
                <a:solidFill>
                  <a:srgbClr val="A50034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CONFIDENTIAL</a:t>
            </a:r>
            <a:r>
              <a:rPr lang="ko-KR" altLang="en-US" sz="800" b="1">
                <a:solidFill>
                  <a:srgbClr val="A50034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｜</a:t>
            </a:r>
            <a:endParaRPr lang="en-US" altLang="ko-KR" sz="800" b="1">
              <a:solidFill>
                <a:srgbClr val="A50034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9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49333" y="5418000"/>
            <a:ext cx="14566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ECM\TEMP\부서함\Brand담당\20년 연간업무계획\디지털 그래픽 모티브 개발★\★1st Manual Official Release\Graphic Asset_v1.0\1. Main motif - Solid color\png\Main_motif-LG_red_solid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73528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1842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F82DCB59-2074-4053-9AD7-E3A7C999E73C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1" y="6356352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2355B474-CE06-48E0-A87E-CB5F9720F4E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-1584" y="495618"/>
            <a:ext cx="9906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defTabSz="913735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6" name="Picture 3" descr="C:\Users\hyun\Desktop\비전로고_두줄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09963" y="6386473"/>
            <a:ext cx="971368" cy="421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39825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7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9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00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355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61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006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138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50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541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538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603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5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6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3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9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5494D-E189-4EC6-9313-2F643BD1A8BB}" type="datetimeFigureOut">
              <a:rPr lang="ko-KR" altLang="en-US" smtClean="0"/>
              <a:pPr/>
              <a:t>2026-01-09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7E7C4-8D01-4501-9BB5-F6C657CD28F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MSIPCMContentMarking" descr="{&quot;HashCode&quot;:-1860332160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20" r:id="rId12"/>
    <p:sldLayoutId id="2147483721" r:id="rId13"/>
    <p:sldLayoutId id="2147483722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4"/>
          <p:cNvSpPr>
            <a:spLocks noChangeShapeType="1"/>
          </p:cNvSpPr>
          <p:nvPr/>
        </p:nvSpPr>
        <p:spPr bwMode="auto">
          <a:xfrm>
            <a:off x="0" y="534988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6862" y="182567"/>
            <a:ext cx="1475287" cy="24141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84397" tIns="42198" rIns="84397" bIns="42198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15">
                <a:solidFill>
                  <a:srgbClr val="FFFFFF">
                    <a:lumMod val="65000"/>
                  </a:srgbClr>
                </a:solidFill>
                <a:latin typeface="Arial" charset="0"/>
                <a:ea typeface="돋움" pitchFamily="50" charset="-127"/>
              </a:rPr>
              <a:t>LGE Internal Use Only</a:t>
            </a:r>
            <a:endParaRPr kumimoji="1" lang="ko-KR" altLang="en-US" sz="1015">
              <a:solidFill>
                <a:srgbClr val="FFFFFF">
                  <a:lumMod val="65000"/>
                </a:srgbClr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2" name="MSIPCMContentMarking" descr="{&quot;HashCode&quot;:-1860332160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altLang="ko-KR" sz="1200" b="1">
                <a:solidFill>
                  <a:srgbClr val="000000"/>
                </a:solidFill>
                <a:latin typeface="Calibri" panose="020F0502020204030204" pitchFamily="34" charset="0"/>
                <a:cs typeface="Arial" pitchFamily="34" charset="0"/>
              </a:rPr>
              <a:t>LGE Internal Use Only</a:t>
            </a:r>
            <a:endParaRPr lang="ko-KR" altLang="en-US" sz="1200" b="1">
              <a:solidFill>
                <a:srgbClr val="000000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91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pitchFamily="50" charset="-127"/>
          <a:ea typeface="굴림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22041" algn="ctr" rtl="0" fontAlgn="base" latinLnBrk="1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6pPr>
      <a:lvl7pPr marL="844083" algn="ctr" rtl="0" fontAlgn="base" latinLnBrk="1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7pPr>
      <a:lvl8pPr marL="1266124" algn="ctr" rtl="0" fontAlgn="base" latinLnBrk="1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8pPr>
      <a:lvl9pPr marL="1688165" algn="ctr" rtl="0" fontAlgn="base" latinLnBrk="1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16531" indent="-31653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54">
          <a:solidFill>
            <a:schemeClr val="tx1"/>
          </a:solidFill>
          <a:latin typeface="굴림" pitchFamily="50" charset="-127"/>
          <a:ea typeface="굴림" pitchFamily="50" charset="-127"/>
          <a:cs typeface="+mn-cs"/>
        </a:defRPr>
      </a:lvl1pPr>
      <a:lvl2pPr marL="685817" indent="-263776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585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1055103" indent="-21102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15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477145" indent="-21102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46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1899186" indent="-21102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321227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SIPCMContentMarking" descr="{&quot;HashCode&quot;:-1860332160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 anchorCtr="1">
            <a:spAutoFit/>
          </a:bodyPr>
          <a:lstStyle/>
          <a:p>
            <a:pPr algn="ctr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sldNum="0" hdr="0" ftr="0" dt="0"/>
  <p:txStyles>
    <p:titleStyle>
      <a:lvl1pPr algn="l" defTabSz="905288" rtl="0" eaLnBrk="0" fontAlgn="base" hangingPunct="0">
        <a:spcBef>
          <a:spcPct val="0"/>
        </a:spcBef>
        <a:spcAft>
          <a:spcPct val="0"/>
        </a:spcAft>
        <a:defRPr b="1" kern="1200">
          <a:solidFill>
            <a:srgbClr val="AC0648"/>
          </a:solidFill>
          <a:latin typeface="+mj-lt"/>
          <a:ea typeface="+mj-ea"/>
          <a:cs typeface="+mj-cs"/>
        </a:defRPr>
      </a:lvl1pPr>
      <a:lvl2pPr algn="l" defTabSz="905288" rtl="0" eaLnBrk="0" fontAlgn="base" hangingPunct="0">
        <a:spcBef>
          <a:spcPct val="0"/>
        </a:spcBef>
        <a:spcAft>
          <a:spcPct val="0"/>
        </a:spcAft>
        <a:defRPr b="1">
          <a:solidFill>
            <a:srgbClr val="AC0648"/>
          </a:solidFill>
          <a:latin typeface="Calibri" pitchFamily="34" charset="0"/>
          <a:ea typeface="맑은 고딕" pitchFamily="50" charset="-127"/>
        </a:defRPr>
      </a:lvl2pPr>
      <a:lvl3pPr algn="l" defTabSz="905288" rtl="0" eaLnBrk="0" fontAlgn="base" hangingPunct="0">
        <a:spcBef>
          <a:spcPct val="0"/>
        </a:spcBef>
        <a:spcAft>
          <a:spcPct val="0"/>
        </a:spcAft>
        <a:defRPr b="1">
          <a:solidFill>
            <a:srgbClr val="AC0648"/>
          </a:solidFill>
          <a:latin typeface="Calibri" pitchFamily="34" charset="0"/>
          <a:ea typeface="맑은 고딕" pitchFamily="50" charset="-127"/>
        </a:defRPr>
      </a:lvl3pPr>
      <a:lvl4pPr algn="l" defTabSz="905288" rtl="0" eaLnBrk="0" fontAlgn="base" hangingPunct="0">
        <a:spcBef>
          <a:spcPct val="0"/>
        </a:spcBef>
        <a:spcAft>
          <a:spcPct val="0"/>
        </a:spcAft>
        <a:defRPr b="1">
          <a:solidFill>
            <a:srgbClr val="AC0648"/>
          </a:solidFill>
          <a:latin typeface="Calibri" pitchFamily="34" charset="0"/>
          <a:ea typeface="맑은 고딕" pitchFamily="50" charset="-127"/>
        </a:defRPr>
      </a:lvl4pPr>
      <a:lvl5pPr algn="l" defTabSz="905288" rtl="0" eaLnBrk="0" fontAlgn="base" hangingPunct="0">
        <a:spcBef>
          <a:spcPct val="0"/>
        </a:spcBef>
        <a:spcAft>
          <a:spcPct val="0"/>
        </a:spcAft>
        <a:defRPr b="1">
          <a:solidFill>
            <a:srgbClr val="AC0648"/>
          </a:solidFill>
          <a:latin typeface="Calibri" pitchFamily="34" charset="0"/>
          <a:ea typeface="맑은 고딕" pitchFamily="50" charset="-127"/>
        </a:defRPr>
      </a:lvl5pPr>
      <a:lvl6pPr marL="606941" algn="l" defTabSz="1211789" rtl="0" fontAlgn="base">
        <a:spcBef>
          <a:spcPct val="0"/>
        </a:spcBef>
        <a:spcAft>
          <a:spcPct val="0"/>
        </a:spcAft>
        <a:defRPr sz="3200" b="1">
          <a:solidFill>
            <a:srgbClr val="AC0648"/>
          </a:solidFill>
          <a:latin typeface="Calibri" pitchFamily="34" charset="0"/>
        </a:defRPr>
      </a:lvl6pPr>
      <a:lvl7pPr marL="1213883" algn="l" defTabSz="1211789" rtl="0" fontAlgn="base">
        <a:spcBef>
          <a:spcPct val="0"/>
        </a:spcBef>
        <a:spcAft>
          <a:spcPct val="0"/>
        </a:spcAft>
        <a:defRPr sz="3200" b="1">
          <a:solidFill>
            <a:srgbClr val="AC0648"/>
          </a:solidFill>
          <a:latin typeface="Calibri" pitchFamily="34" charset="0"/>
        </a:defRPr>
      </a:lvl7pPr>
      <a:lvl8pPr marL="1820806" algn="l" defTabSz="1211789" rtl="0" fontAlgn="base">
        <a:spcBef>
          <a:spcPct val="0"/>
        </a:spcBef>
        <a:spcAft>
          <a:spcPct val="0"/>
        </a:spcAft>
        <a:defRPr sz="3200" b="1">
          <a:solidFill>
            <a:srgbClr val="AC0648"/>
          </a:solidFill>
          <a:latin typeface="Calibri" pitchFamily="34" charset="0"/>
        </a:defRPr>
      </a:lvl8pPr>
      <a:lvl9pPr marL="2427744" algn="l" defTabSz="1211789" rtl="0" fontAlgn="base">
        <a:spcBef>
          <a:spcPct val="0"/>
        </a:spcBef>
        <a:spcAft>
          <a:spcPct val="0"/>
        </a:spcAft>
        <a:defRPr sz="3200" b="1">
          <a:solidFill>
            <a:srgbClr val="AC0648"/>
          </a:solidFill>
          <a:latin typeface="Calibri" pitchFamily="34" charset="0"/>
        </a:defRPr>
      </a:lvl9pPr>
    </p:titleStyle>
    <p:bodyStyle>
      <a:lvl1pPr marL="339089" indent="-339089" algn="l" defTabSz="9052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34963" indent="-279150" algn="l" defTabSz="9052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132392" indent="-223932" algn="l" defTabSz="9052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88209" indent="-223932" algn="l" defTabSz="9052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2040852" indent="-223932" algn="l" defTabSz="90528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3337908" indent="-303459" algn="l" defTabSz="121381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44802" indent="-303459" algn="l" defTabSz="121381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93" indent="-303459" algn="l" defTabSz="121381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58590" indent="-303459" algn="l" defTabSz="121381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3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6903" algn="l" defTabSz="1213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3812" algn="l" defTabSz="1213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0678" algn="l" defTabSz="1213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27573" algn="l" defTabSz="1213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34465" algn="l" defTabSz="1213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1353" algn="l" defTabSz="1213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48250" algn="l" defTabSz="1213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55135" algn="l" defTabSz="1213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6B967-4C9B-5121-CB23-9D2EBCAB532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4281488" y="63500"/>
            <a:ext cx="13779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ko-KR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55921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</p:sldLayoutIdLst>
  <p:txStyles>
    <p:titleStyle>
      <a:lvl1pPr algn="ctr" defTabSz="91429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8" indent="-342858" algn="l" defTabSz="91429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9" indent="-285716" algn="l" defTabSz="91429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1" indent="-228572" algn="l" defTabSz="91429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6" indent="-228572" algn="l" defTabSz="91429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9" indent="-228572" algn="l" defTabSz="91429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4" indent="-228572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9" indent="-228572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4" indent="-228572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27" indent="-228572" algn="l" defTabSz="91429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0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3" algn="l" defTabSz="914290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8" algn="l" defTabSz="914290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2" algn="l" defTabSz="914290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7" algn="l" defTabSz="914290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1" algn="l" defTabSz="914290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55" algn="l" defTabSz="914290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0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5CF837B-8894-11BE-4DA3-CB3DA0571D44}"/>
              </a:ext>
            </a:extLst>
          </p:cNvPr>
          <p:cNvSpPr/>
          <p:nvPr/>
        </p:nvSpPr>
        <p:spPr bwMode="auto">
          <a:xfrm>
            <a:off x="4213916" y="2681348"/>
            <a:ext cx="2093366" cy="430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9250" tIns="0" rIns="2925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8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sz="28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시스템</a:t>
            </a:r>
            <a:r>
              <a:rPr lang="en-US" altLang="ko-KR" sz="28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FCBAA-112E-925A-8780-9939E4959952}"/>
              </a:ext>
            </a:extLst>
          </p:cNvPr>
          <p:cNvSpPr txBox="1"/>
          <p:nvPr/>
        </p:nvSpPr>
        <p:spPr>
          <a:xfrm>
            <a:off x="6087474" y="3759910"/>
            <a:ext cx="270619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Arial Narrow" panose="020B0606020202030204" pitchFamily="34" charset="0"/>
                <a:ea typeface="LG스마트체 Regular" panose="020B0600000101010101" pitchFamily="50" charset="-127"/>
              </a:rPr>
              <a:t>[LG(16)-A-7004] </a:t>
            </a:r>
            <a:r>
              <a:rPr lang="ko-KR" altLang="en-US" sz="1400">
                <a:latin typeface="Arial Narrow" panose="020B0606020202030204" pitchFamily="34" charset="0"/>
                <a:ea typeface="LG스마트체 Regular" panose="020B0600000101010101" pitchFamily="50" charset="-127"/>
              </a:rPr>
              <a:t>단가 결정 업무 규칙</a:t>
            </a:r>
          </a:p>
        </p:txBody>
      </p:sp>
      <p:sp>
        <p:nvSpPr>
          <p:cNvPr id="4" name="실행 단추: 홈으로 이동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D0FA147-B1A5-3943-7E8E-F108BA3638E5}"/>
              </a:ext>
            </a:extLst>
          </p:cNvPr>
          <p:cNvSpPr/>
          <p:nvPr/>
        </p:nvSpPr>
        <p:spPr>
          <a:xfrm>
            <a:off x="9419665" y="155833"/>
            <a:ext cx="220325" cy="243852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6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9DEFE-0D47-4E22-A80A-D2ABD7781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16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572E1-D35B-DDB9-1173-0F8A37023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2AEF55-F6C6-4AB1-0107-4A92A7240743}"/>
              </a:ext>
            </a:extLst>
          </p:cNvPr>
          <p:cNvSpPr/>
          <p:nvPr/>
        </p:nvSpPr>
        <p:spPr bwMode="auto">
          <a:xfrm>
            <a:off x="3117803" y="2681348"/>
            <a:ext cx="3683182" cy="430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9250" tIns="0" rIns="2925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3. </a:t>
            </a:r>
            <a:r>
              <a:rPr lang="ko-KR" altLang="en-US" sz="2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가공비</a:t>
            </a:r>
            <a:r>
              <a:rPr lang="en-US" altLang="ko-KR" sz="2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2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물류비 절감</a:t>
            </a:r>
            <a:endParaRPr lang="en-US" altLang="ko-KR" sz="2800" b="1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AD925-E87C-B1CF-F8F6-19627517688D}"/>
              </a:ext>
            </a:extLst>
          </p:cNvPr>
          <p:cNvSpPr txBox="1"/>
          <p:nvPr/>
        </p:nvSpPr>
        <p:spPr>
          <a:xfrm>
            <a:off x="6458346" y="3759910"/>
            <a:ext cx="271420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글로벌오퍼레이션센터</a:t>
            </a:r>
            <a:r>
              <a:rPr lang="ko-KR" altLang="en-US" sz="140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400"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</a:p>
          <a:p>
            <a:r>
              <a:rPr lang="ko-KR" altLang="en-US" sz="1400">
                <a:latin typeface="Arial Narrow" panose="020B0606020202030204" pitchFamily="34" charset="0"/>
                <a:ea typeface="LG스마트체 Regular" panose="020B0600000101010101" pitchFamily="50" charset="-127"/>
              </a:rPr>
              <a:t>글로벌생산기획팀</a:t>
            </a:r>
            <a:r>
              <a:rPr lang="en-US" altLang="ko-KR" sz="1400"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400">
                <a:latin typeface="Arial Narrow" panose="020B0606020202030204" pitchFamily="34" charset="0"/>
                <a:ea typeface="LG스마트체 Regular" panose="020B0600000101010101" pitchFamily="50" charset="-127"/>
              </a:rPr>
              <a:t>물류기획팀 작성</a:t>
            </a:r>
          </a:p>
        </p:txBody>
      </p:sp>
    </p:spTree>
    <p:extLst>
      <p:ext uri="{BB962C8B-B14F-4D97-AF65-F5344CB8AC3E}">
        <p14:creationId xmlns:p14="http://schemas.microsoft.com/office/powerpoint/2010/main" val="116279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0501D-9535-422F-99A7-C50D7C666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1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8F1B4-35EC-46F7-A125-52AE7F0E3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0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FE708-E25C-78DF-D6EA-F7C7012AA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9742A26-3C0D-8D88-CF9D-67A6805AA3EC}"/>
              </a:ext>
            </a:extLst>
          </p:cNvPr>
          <p:cNvSpPr/>
          <p:nvPr/>
        </p:nvSpPr>
        <p:spPr bwMode="auto">
          <a:xfrm>
            <a:off x="2679254" y="2681348"/>
            <a:ext cx="4588521" cy="430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9250" tIns="0" rIns="2925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4. </a:t>
            </a:r>
            <a:r>
              <a:rPr lang="ko-KR" altLang="en-US" sz="2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설비투자비</a:t>
            </a:r>
            <a:r>
              <a:rPr lang="en-US" altLang="ko-KR" sz="2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2800" b="1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금형투자비</a:t>
            </a:r>
            <a:r>
              <a:rPr lang="ko-KR" altLang="en-US" sz="2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 절감</a:t>
            </a:r>
            <a:endParaRPr lang="en-US" altLang="ko-KR" sz="2800" b="1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8D24C-F1CF-CC93-61AE-9BFB7487C14B}"/>
              </a:ext>
            </a:extLst>
          </p:cNvPr>
          <p:cNvSpPr txBox="1"/>
          <p:nvPr/>
        </p:nvSpPr>
        <p:spPr>
          <a:xfrm>
            <a:off x="6483922" y="3759910"/>
            <a:ext cx="134844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rial Narrow" panose="020B0606020202030204" pitchFamily="34" charset="0"/>
                <a:ea typeface="LG스마트체 Regular" panose="020B0600000101010101" pitchFamily="50" charset="-127"/>
              </a:rPr>
              <a:t>생산기술원 작성</a:t>
            </a:r>
          </a:p>
        </p:txBody>
      </p:sp>
    </p:spTree>
    <p:extLst>
      <p:ext uri="{BB962C8B-B14F-4D97-AF65-F5344CB8AC3E}">
        <p14:creationId xmlns:p14="http://schemas.microsoft.com/office/powerpoint/2010/main" val="117512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A23338-FB6F-4FBD-9B6E-7874D0429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AF99A-2AD3-487F-857A-1566AE0F2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3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8AD1D-48F1-46E4-9E57-B6546F556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57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B192B-45C7-46A8-ADCA-E102D45B1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74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604F3-F077-4B76-ACF5-27FFA947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7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2E8D4-FF12-423E-B7E2-0FD5851F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CFCEA-3576-44F8-BCC7-99F5A5FA8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15C66-79F5-4275-A5DE-9ED8C3836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6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CEAF7-C3F8-451C-BA45-E2FF87566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96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5353BB-A7BF-430E-8E61-D96A37BB8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3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6940F-F630-4D80-9217-66FBFDA8D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35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6B5E1-2EA9-4DA2-802E-BE0994C4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5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3E1889-3680-4B99-A746-7C614151D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61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0B62F-E362-44EB-BB6F-810C738407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FACF7-A638-422A-BD36-3643FE010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3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BA076-0433-4933-92FE-0AF32904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0543B0E-A0EF-E26F-CF3F-389E523FB7E1}"/>
              </a:ext>
            </a:extLst>
          </p:cNvPr>
          <p:cNvSpPr/>
          <p:nvPr/>
        </p:nvSpPr>
        <p:spPr bwMode="auto">
          <a:xfrm>
            <a:off x="129293" y="155558"/>
            <a:ext cx="4203715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9250" tIns="0" rIns="2925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참고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시스템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 </a:t>
            </a:r>
            <a:r>
              <a:rPr lang="ko-KR" altLang="en-US" b="1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당해년도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P&amp;L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반영 건</a:t>
            </a:r>
            <a:endParaRPr lang="en-US" altLang="ko-KR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A715A5A-F015-59FB-F281-8ADDD2D35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955641"/>
              </p:ext>
            </p:extLst>
          </p:nvPr>
        </p:nvGraphicFramePr>
        <p:xfrm>
          <a:off x="602673" y="801428"/>
          <a:ext cx="8863446" cy="3884865"/>
        </p:xfrm>
        <a:graphic>
          <a:graphicData uri="http://schemas.openxmlformats.org/drawingml/2006/table">
            <a:tbl>
              <a:tblPr/>
              <a:tblGrid>
                <a:gridCol w="982960">
                  <a:extLst>
                    <a:ext uri="{9D8B030D-6E8A-4147-A177-3AD203B41FA5}">
                      <a16:colId xmlns:a16="http://schemas.microsoft.com/office/drawing/2014/main" val="1772684282"/>
                    </a:ext>
                  </a:extLst>
                </a:gridCol>
                <a:gridCol w="378062">
                  <a:extLst>
                    <a:ext uri="{9D8B030D-6E8A-4147-A177-3AD203B41FA5}">
                      <a16:colId xmlns:a16="http://schemas.microsoft.com/office/drawing/2014/main" val="3941731076"/>
                    </a:ext>
                  </a:extLst>
                </a:gridCol>
                <a:gridCol w="420068">
                  <a:extLst>
                    <a:ext uri="{9D8B030D-6E8A-4147-A177-3AD203B41FA5}">
                      <a16:colId xmlns:a16="http://schemas.microsoft.com/office/drawing/2014/main" val="456534008"/>
                    </a:ext>
                  </a:extLst>
                </a:gridCol>
                <a:gridCol w="420068">
                  <a:extLst>
                    <a:ext uri="{9D8B030D-6E8A-4147-A177-3AD203B41FA5}">
                      <a16:colId xmlns:a16="http://schemas.microsoft.com/office/drawing/2014/main" val="1616021525"/>
                    </a:ext>
                  </a:extLst>
                </a:gridCol>
                <a:gridCol w="420068">
                  <a:extLst>
                    <a:ext uri="{9D8B030D-6E8A-4147-A177-3AD203B41FA5}">
                      <a16:colId xmlns:a16="http://schemas.microsoft.com/office/drawing/2014/main" val="4042929432"/>
                    </a:ext>
                  </a:extLst>
                </a:gridCol>
                <a:gridCol w="420068">
                  <a:extLst>
                    <a:ext uri="{9D8B030D-6E8A-4147-A177-3AD203B41FA5}">
                      <a16:colId xmlns:a16="http://schemas.microsoft.com/office/drawing/2014/main" val="2416697345"/>
                    </a:ext>
                  </a:extLst>
                </a:gridCol>
                <a:gridCol w="420068">
                  <a:extLst>
                    <a:ext uri="{9D8B030D-6E8A-4147-A177-3AD203B41FA5}">
                      <a16:colId xmlns:a16="http://schemas.microsoft.com/office/drawing/2014/main" val="3938373594"/>
                    </a:ext>
                  </a:extLst>
                </a:gridCol>
                <a:gridCol w="420068">
                  <a:extLst>
                    <a:ext uri="{9D8B030D-6E8A-4147-A177-3AD203B41FA5}">
                      <a16:colId xmlns:a16="http://schemas.microsoft.com/office/drawing/2014/main" val="3520276111"/>
                    </a:ext>
                  </a:extLst>
                </a:gridCol>
                <a:gridCol w="420068">
                  <a:extLst>
                    <a:ext uri="{9D8B030D-6E8A-4147-A177-3AD203B41FA5}">
                      <a16:colId xmlns:a16="http://schemas.microsoft.com/office/drawing/2014/main" val="3212694186"/>
                    </a:ext>
                  </a:extLst>
                </a:gridCol>
                <a:gridCol w="420068">
                  <a:extLst>
                    <a:ext uri="{9D8B030D-6E8A-4147-A177-3AD203B41FA5}">
                      <a16:colId xmlns:a16="http://schemas.microsoft.com/office/drawing/2014/main" val="2292017570"/>
                    </a:ext>
                  </a:extLst>
                </a:gridCol>
                <a:gridCol w="420068">
                  <a:extLst>
                    <a:ext uri="{9D8B030D-6E8A-4147-A177-3AD203B41FA5}">
                      <a16:colId xmlns:a16="http://schemas.microsoft.com/office/drawing/2014/main" val="927508074"/>
                    </a:ext>
                  </a:extLst>
                </a:gridCol>
                <a:gridCol w="420068">
                  <a:extLst>
                    <a:ext uri="{9D8B030D-6E8A-4147-A177-3AD203B41FA5}">
                      <a16:colId xmlns:a16="http://schemas.microsoft.com/office/drawing/2014/main" val="1770414503"/>
                    </a:ext>
                  </a:extLst>
                </a:gridCol>
                <a:gridCol w="420068">
                  <a:extLst>
                    <a:ext uri="{9D8B030D-6E8A-4147-A177-3AD203B41FA5}">
                      <a16:colId xmlns:a16="http://schemas.microsoft.com/office/drawing/2014/main" val="723002486"/>
                    </a:ext>
                  </a:extLst>
                </a:gridCol>
                <a:gridCol w="411668">
                  <a:extLst>
                    <a:ext uri="{9D8B030D-6E8A-4147-A177-3AD203B41FA5}">
                      <a16:colId xmlns:a16="http://schemas.microsoft.com/office/drawing/2014/main" val="2834433401"/>
                    </a:ext>
                  </a:extLst>
                </a:gridCol>
                <a:gridCol w="411668">
                  <a:extLst>
                    <a:ext uri="{9D8B030D-6E8A-4147-A177-3AD203B41FA5}">
                      <a16:colId xmlns:a16="http://schemas.microsoft.com/office/drawing/2014/main" val="692827489"/>
                    </a:ext>
                  </a:extLst>
                </a:gridCol>
                <a:gridCol w="411668">
                  <a:extLst>
                    <a:ext uri="{9D8B030D-6E8A-4147-A177-3AD203B41FA5}">
                      <a16:colId xmlns:a16="http://schemas.microsoft.com/office/drawing/2014/main" val="1126248699"/>
                    </a:ext>
                  </a:extLst>
                </a:gridCol>
                <a:gridCol w="411668">
                  <a:extLst>
                    <a:ext uri="{9D8B030D-6E8A-4147-A177-3AD203B41FA5}">
                      <a16:colId xmlns:a16="http://schemas.microsoft.com/office/drawing/2014/main" val="1761375462"/>
                    </a:ext>
                  </a:extLst>
                </a:gridCol>
                <a:gridCol w="411668">
                  <a:extLst>
                    <a:ext uri="{9D8B030D-6E8A-4147-A177-3AD203B41FA5}">
                      <a16:colId xmlns:a16="http://schemas.microsoft.com/office/drawing/2014/main" val="451274081"/>
                    </a:ext>
                  </a:extLst>
                </a:gridCol>
                <a:gridCol w="411668">
                  <a:extLst>
                    <a:ext uri="{9D8B030D-6E8A-4147-A177-3AD203B41FA5}">
                      <a16:colId xmlns:a16="http://schemas.microsoft.com/office/drawing/2014/main" val="794525470"/>
                    </a:ext>
                  </a:extLst>
                </a:gridCol>
                <a:gridCol w="411668">
                  <a:extLst>
                    <a:ext uri="{9D8B030D-6E8A-4147-A177-3AD203B41FA5}">
                      <a16:colId xmlns:a16="http://schemas.microsoft.com/office/drawing/2014/main" val="2219906283"/>
                    </a:ext>
                  </a:extLst>
                </a:gridCol>
              </a:tblGrid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A6A6A6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환율</a:t>
                      </a:r>
                      <a:endParaRPr lang="ko-KR" altLang="en-US" sz="1000" b="0" i="0" u="none" strike="noStrike">
                        <a:solidFill>
                          <a:srgbClr val="A6A6A6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A6A6A6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전년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1,323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1,331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1,331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1,367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1,366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1,379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1,383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1,356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1,335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1,356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1,394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1,435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1,454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1,445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1,455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A6A6A6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A6A6A6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A6A6A6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35201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A6A6A6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A6A6A6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실적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1,454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1,445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1,455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1,444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1,399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1,368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1,375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1,389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1,392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1,419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1,457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1,450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1,440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1,430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1,420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A6A6A6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A6A6A6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A6A6A6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004487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96.5%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90.5%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86.4%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82.5%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77.3%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95.4%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82.9%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90.6%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75.6%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78.9%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98.4%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77.8%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84.4%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83.1%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364328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단위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억원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월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36078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총매출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27,113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23,960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26,384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26,521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26,460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25,212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26,346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26,347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26,643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27,744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26,630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21,031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28,907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24,965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27,030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65275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순매출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23,827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20,644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22,498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22,389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22,311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21,244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21,905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21,761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22,139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22,926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21,845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16,849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24,560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21,011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22,582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21492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역산재료비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12,287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10,646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11,739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11,898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11,657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11,352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11,398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11,497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11,661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12,539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11,895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8,944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12,917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10,959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11,780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6728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%(</a:t>
                      </a:r>
                      <a:r>
                        <a:rPr lang="ko-KR" altLang="en-US" sz="1000" b="1" i="0" u="none" strike="noStrike">
                          <a:solidFill>
                            <a:srgbClr val="0066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순매출</a:t>
                      </a:r>
                      <a:r>
                        <a:rPr lang="en-US" altLang="ko-KR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51.6%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51.6%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52.2%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53.1%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52.2%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53.4%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52.0%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52.8%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52.7%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54.7%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54.5%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53.1%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52.6%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52.2%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52.2%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66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66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66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93318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%(</a:t>
                      </a:r>
                      <a:r>
                        <a:rPr lang="ko-KR" altLang="en-US" sz="1000" b="1" i="0" u="none" strike="noStrike">
                          <a:solidFill>
                            <a:srgbClr val="A6A6A6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총매출</a:t>
                      </a:r>
                      <a:r>
                        <a:rPr lang="en-US" altLang="ko-KR" sz="1000" b="1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45.3%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44.4%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44.5%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44.9%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44.1%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45.0%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43.3%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43.6%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43.8%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45.2%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44.7%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42.5%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44.7%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43.9%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A6A6A6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43.6%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A6A6A6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A6A6A6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A6A6A6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13737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RMC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10,445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10,269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10,623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10,274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9,617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8,777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10,873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9,533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10,560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9,485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9,389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8,804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10,048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9,244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9,790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8982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VI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금액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환고정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519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585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639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611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585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586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736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699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791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692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649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640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699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657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700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7,733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22645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5.0%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5.7%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6.0%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6.1%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6.8%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7.3%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7.3%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7.3%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7.0%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7.1%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66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66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40617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VI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금액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환변동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Δ36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296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431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603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725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513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553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551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342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652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627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634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848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4,794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761032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Δ0.3%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0.8%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5.4%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5.2%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3.6%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7.4%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8.7%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4.00%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8627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당월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VI Impact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Δ11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Δ20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180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309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447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531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576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587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528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520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540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563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636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3,736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772959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  %(RMC</a:t>
                      </a:r>
                      <a:r>
                        <a:rPr lang="ko-KR" altLang="en-US" sz="1000" b="1" i="0" u="none" strike="noStrike">
                          <a:solidFill>
                            <a:srgbClr val="0066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대비</a:t>
                      </a:r>
                      <a:r>
                        <a:rPr lang="en-US" altLang="ko-KR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0.2%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Δ0.1%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Δ0.2%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0.6%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4.1%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5.6%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5.6%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5.4%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6.1%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66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66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3.10%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495133"/>
                  </a:ext>
                </a:extLst>
              </a:tr>
              <a:tr h="3191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%(</a:t>
                      </a:r>
                      <a:r>
                        <a:rPr lang="ko-KR" altLang="en-US" sz="1000" b="1" i="0" u="none" strike="noStrike">
                          <a:solidFill>
                            <a:srgbClr val="0066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역산재료비대비</a:t>
                      </a:r>
                      <a:r>
                        <a:rPr lang="en-US" altLang="ko-KR" sz="1000" b="1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0.2%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Δ0.1%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Δ0.2%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2.7%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4.6%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4.4%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5.1%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5.4%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66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66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75250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964423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M-0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19.5%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Δ7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165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933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035310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M-1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22.0%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CD5B4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Δ36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159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471921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M-2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22.9%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CD5B4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Δ17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CD5B4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Δ38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166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149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144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145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717827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M-3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21.2%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D5B4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CD5B4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Δ16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CD5B4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Δ35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117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138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134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037216"/>
                  </a:ext>
                </a:extLst>
              </a:tr>
              <a:tr h="16207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M-4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14.5%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D5B4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D5B4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CD5B4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Δ11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CD5B4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Δ24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0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859" marR="4859" marT="4859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7DEE8"/>
                          </a:highlight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94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4859" marR="4859" marT="4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92297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123466-741B-5D4B-0039-C4D0EC4D4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425639"/>
              </p:ext>
            </p:extLst>
          </p:nvPr>
        </p:nvGraphicFramePr>
        <p:xfrm>
          <a:off x="2521528" y="4871359"/>
          <a:ext cx="4533900" cy="1402080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:a16="http://schemas.microsoft.com/office/drawing/2014/main" val="27914862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780858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6917242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4427712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9767799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88793403"/>
                    </a:ext>
                  </a:extLst>
                </a:gridCol>
              </a:tblGrid>
              <a:tr h="1626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분기</a:t>
                      </a:r>
                      <a:endParaRPr lang="ko-KR" altLang="en-US" sz="1100" b="1" i="0" u="none" strike="noStrike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분기</a:t>
                      </a:r>
                      <a:endParaRPr lang="ko-KR" altLang="en-US" sz="1100" b="1" i="0" u="none" strike="noStrike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분기</a:t>
                      </a:r>
                      <a:endParaRPr lang="ko-KR" altLang="en-US" sz="1100" b="1" i="0" u="none" strike="noStrike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분기</a:t>
                      </a:r>
                      <a:endParaRPr lang="ko-KR" altLang="en-US" sz="1100" b="1" i="0" u="none" strike="noStrike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연간</a:t>
                      </a:r>
                      <a:endParaRPr lang="ko-KR" altLang="en-US" sz="1100" b="1" i="0" u="none" strike="noStrike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577524"/>
                  </a:ext>
                </a:extLst>
              </a:tr>
              <a:tr h="1626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RMC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31,337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28,668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30,965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27,677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118,648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037199"/>
                  </a:ext>
                </a:extLst>
              </a:tr>
              <a:tr h="1626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VI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금액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환고정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1,742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1,783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2,226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1,982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7,733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312450"/>
                  </a:ext>
                </a:extLst>
              </a:tr>
              <a:tr h="1626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6.5%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413056"/>
                  </a:ext>
                </a:extLst>
              </a:tr>
              <a:tr h="1626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VI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금액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환변동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1,330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1,790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1,545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4,794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089657"/>
                  </a:ext>
                </a:extLst>
              </a:tr>
              <a:tr h="1626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16507"/>
                  </a:ext>
                </a:extLst>
              </a:tr>
              <a:tr h="1626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당월</a:t>
                      </a:r>
                      <a:r>
                        <a:rPr lang="ko-KR" alt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VI Impact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1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1,554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1,634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3,736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6536435"/>
                  </a:ext>
                </a:extLst>
              </a:tr>
              <a:tr h="16260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l-GR" sz="1100" b="0" i="0" u="none" strike="noStrike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Δ0.0%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844980"/>
                  </a:ext>
                </a:extLst>
              </a:tr>
            </a:tbl>
          </a:graphicData>
        </a:graphic>
      </p:graphicFrame>
      <p:sp>
        <p:nvSpPr>
          <p:cNvPr id="7" name="실행 단추: 홈으로 이동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A7AA972-C5DE-D646-DD85-AE631D395260}"/>
              </a:ext>
            </a:extLst>
          </p:cNvPr>
          <p:cNvSpPr/>
          <p:nvPr/>
        </p:nvSpPr>
        <p:spPr>
          <a:xfrm>
            <a:off x="9419665" y="155833"/>
            <a:ext cx="220325" cy="243852"/>
          </a:xfrm>
          <a:prstGeom prst="actionButtonHom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2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608D-3CA1-7772-6BA3-16F2EF503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C83D26A-1225-8B81-2035-88279FC2BFF4}"/>
              </a:ext>
            </a:extLst>
          </p:cNvPr>
          <p:cNvSpPr/>
          <p:nvPr/>
        </p:nvSpPr>
        <p:spPr bwMode="auto">
          <a:xfrm>
            <a:off x="3798284" y="2681348"/>
            <a:ext cx="2327561" cy="430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9250" tIns="0" rIns="2925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8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ko-KR" altLang="en-US" sz="2800" b="1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시스템외</a:t>
            </a:r>
            <a:r>
              <a:rPr lang="ko-KR" altLang="en-US" sz="28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28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E61AD-C86C-273C-483F-C606FB16B410}"/>
              </a:ext>
            </a:extLst>
          </p:cNvPr>
          <p:cNvSpPr txBox="1"/>
          <p:nvPr/>
        </p:nvSpPr>
        <p:spPr>
          <a:xfrm>
            <a:off x="6477528" y="3759910"/>
            <a:ext cx="127150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Arial Narrow" panose="020B0606020202030204" pitchFamily="34" charset="0"/>
                <a:ea typeface="LG스마트체 Regular" panose="020B0600000101010101" pitchFamily="50" charset="-127"/>
              </a:rPr>
              <a:t>본부 협의</a:t>
            </a:r>
            <a:r>
              <a:rPr lang="en-US" altLang="ko-KR" sz="1400"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400">
                <a:latin typeface="Arial Narrow" panose="020B0606020202030204" pitchFamily="34" charset="0"/>
                <a:ea typeface="LG스마트체 Regular" panose="020B0600000101010101" pitchFamily="50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313634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80646A-BB83-4DB4-8544-1DBA0946A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05729-650F-40FC-8EB2-5E39B8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906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4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2000"/>
              <a:t>1. Định nghĩa System외 VI</a:t>
            </a:r>
          </a:p>
          <a:p>
            <a:r>
              <a:rPr sz="2000"/>
              <a:t>(LGE Internal Use Only)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sz="1100"/>
              <a:t>■ Mô hình ECM Outsourcing</a:t>
            </a:r>
          </a:p>
          <a:p>
            <a:endParaRPr sz="1100"/>
          </a:p>
          <a:p>
            <a:r>
              <a:rPr sz="1100"/>
              <a:t>[Model đang sản xuất hàng loạt]</a:t>
            </a:r>
          </a:p>
          <a:p>
            <a:r>
              <a:rPr sz="1100"/>
              <a:t>- Có thể tính System외 VI dựa trên chênh lệch giá mua so với cùng kỳ năm trước</a:t>
            </a:r>
          </a:p>
          <a:p>
            <a:r>
              <a:rPr sz="1100"/>
              <a:t>- Áp dụng sản lượng nhập kho (sản xuất) theo tháng</a:t>
            </a:r>
          </a:p>
          <a:p>
            <a:endParaRPr sz="1100"/>
          </a:p>
          <a:p>
            <a:r>
              <a:rPr sz="1100"/>
              <a:t>[Model mới – Nội bộ → Outsourcing]</a:t>
            </a:r>
          </a:p>
          <a:p>
            <a:r>
              <a:rPr sz="1100"/>
              <a:t>- Chi phí sản xuất nội bộ được cố định tại thời điểm chuyển đổi</a:t>
            </a:r>
          </a:p>
          <a:p>
            <a:r>
              <a:rPr sz="1100"/>
              <a:t>- System외 VI = (Chi phí nội bộ đã Fix – Giá mua outsourcing) × Sản lượng tháng</a:t>
            </a:r>
          </a:p>
          <a:p>
            <a:r>
              <a:rPr sz="1100"/>
              <a:t>- Cần xác nhận của bộ phận quản lý kinh doanh</a:t>
            </a:r>
          </a:p>
          <a:p>
            <a:endParaRPr sz="1100"/>
          </a:p>
          <a:p>
            <a:r>
              <a:rPr sz="1100"/>
              <a:t>[Model ECM – Outsourcing từ đầu]</a:t>
            </a:r>
          </a:p>
          <a:p>
            <a:r>
              <a:rPr sz="1100"/>
              <a:t>- Không áp dụng System외 VI</a:t>
            </a:r>
          </a:p>
          <a:p>
            <a:r>
              <a:rPr sz="1100"/>
              <a:t>- Quản lý riêng theo ECM Outsourcing VI Rate</a:t>
            </a:r>
          </a:p>
          <a:p>
            <a:endParaRPr sz="1100"/>
          </a:p>
          <a:p>
            <a:r>
              <a:rPr sz="1100"/>
              <a:t>■ Phát triển linh kiện 4M</a:t>
            </a:r>
          </a:p>
          <a:p>
            <a:r>
              <a:rPr sz="1100"/>
              <a:t>- Áp dụng cho thay đổi linh kiện / nguồn cung / vật liệu</a:t>
            </a:r>
          </a:p>
          <a:p>
            <a:r>
              <a:rPr sz="1100"/>
              <a:t>- System외 VI = (Chi phí trước – Chi phí sau) × Sản lượng</a:t>
            </a:r>
          </a:p>
          <a:p>
            <a:r>
              <a:rPr sz="1100"/>
              <a:t>- Ghi nhận từ thời điểm áp dụng đến M+11</a:t>
            </a:r>
          </a:p>
          <a:p>
            <a:endParaRPr sz="1100"/>
          </a:p>
          <a:p>
            <a:r>
              <a:rPr sz="1100"/>
              <a:t>■ Chuyển địa điểm sản xuất</a:t>
            </a:r>
          </a:p>
          <a:p>
            <a:r>
              <a:rPr sz="1100"/>
              <a:t>- System외 VI = (Total Cost cũ – Total Cost mới) × Sản lượng nhà máy mới</a:t>
            </a:r>
          </a:p>
          <a:p>
            <a:r>
              <a:rPr sz="1100"/>
              <a:t>- Total Cost = Landed Cost (vật liệu + logistics + thuế)</a:t>
            </a:r>
          </a:p>
          <a:p>
            <a:r>
              <a:rPr sz="1100"/>
              <a:t>- Ghi nhận đến M+11, kiểm tra trùng lặp logistics/thuế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3D2F7-A0B7-4096-9880-5E16FAFC67CC}"/>
              </a:ext>
            </a:extLst>
          </p:cNvPr>
          <p:cNvSpPr txBox="1"/>
          <p:nvPr/>
        </p:nvSpPr>
        <p:spPr>
          <a:xfrm>
            <a:off x="4570693" y="4055259"/>
            <a:ext cx="533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Chữ tiếng việt slide tr</a:t>
            </a:r>
            <a:r>
              <a:rPr lang="vi-VN">
                <a:solidFill>
                  <a:schemeClr val="accent3">
                    <a:lumMod val="75000"/>
                  </a:schemeClr>
                </a:solidFill>
              </a:rPr>
              <a:t>ư</a:t>
            </a: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ớc bị lỗi nên dịch 1 văn bản nữa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기본 디자인">
  <a:themeElements>
    <a:clrScheme name="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buFont typeface="Wingdings" pitchFamily="2" charset="2"/>
          <a:buChar char="§"/>
          <a:defRPr sz="1200" b="1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Custom Design">
  <a:themeElements>
    <a:clrScheme name="LG 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0648"/>
      </a:accent1>
      <a:accent2>
        <a:srgbClr val="BFBFBF"/>
      </a:accent2>
      <a:accent3>
        <a:srgbClr val="AC0648"/>
      </a:accent3>
      <a:accent4>
        <a:srgbClr val="E28C05"/>
      </a:accent4>
      <a:accent5>
        <a:srgbClr val="002060"/>
      </a:accent5>
      <a:accent6>
        <a:srgbClr val="339933"/>
      </a:accent6>
      <a:hlink>
        <a:srgbClr val="3366CC"/>
      </a:hlink>
      <a:folHlink>
        <a:srgbClr val="002060"/>
      </a:folHlink>
    </a:clrScheme>
    <a:fontScheme name="LG">
      <a:majorFont>
        <a:latin typeface="Arial Narrow"/>
        <a:ea typeface="LG스마트체 Regular"/>
        <a:cs typeface=""/>
      </a:majorFont>
      <a:minorFont>
        <a:latin typeface="Arial Narrow"/>
        <a:ea typeface="LG스마트체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6">
              <a:lumMod val="75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none" rtlCol="0">
        <a:spAutoFit/>
      </a:bodyPr>
      <a:lstStyle>
        <a:defPPr latinLnBrk="0">
          <a:defRPr sz="1000" b="1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bg1"/>
        </a:solidFill>
        <a:ln w="9525">
          <a:noFill/>
          <a:miter lim="800000"/>
          <a:headEnd/>
          <a:tailEnd/>
        </a:ln>
      </a:spPr>
      <a:bodyPr wrap="none">
        <a:spAutoFit/>
      </a:bodyPr>
      <a:lstStyle>
        <a:defPPr algn="ctr" latinLnBrk="0">
          <a:defRPr kumimoji="0" sz="1100" b="1" kern="0" dirty="0" smtClean="0">
            <a:latin typeface="Arial Narrow" panose="020B0606020202030204" pitchFamily="34" charset="0"/>
            <a:ea typeface="LG스마트체 Regular" panose="020B0600000101010101" pitchFamily="50" charset="-127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D335549AE8FE542AFC33E1910C49F6A" ma:contentTypeVersion="15" ma:contentTypeDescription="새 문서를 만듭니다." ma:contentTypeScope="" ma:versionID="2d3813ca6b33f824a8e409c688fbe66b">
  <xsd:schema xmlns:xsd="http://www.w3.org/2001/XMLSchema" xmlns:xs="http://www.w3.org/2001/XMLSchema" xmlns:p="http://schemas.microsoft.com/office/2006/metadata/properties" xmlns:ns2="3b89121c-fea8-4255-ab02-4669580b7dcc" xmlns:ns3="170b2b20-8933-446f-b07c-c540cfa3856d" targetNamespace="http://schemas.microsoft.com/office/2006/metadata/properties" ma:root="true" ma:fieldsID="c85a59234dc902946ea78dd8cdb58c61" ns2:_="" ns3:_="">
    <xsd:import namespace="3b89121c-fea8-4255-ab02-4669580b7dcc"/>
    <xsd:import namespace="170b2b20-8933-446f-b07c-c540cfa385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BillingMetadata" minOccurs="0"/>
                <xsd:element ref="ns2:_xc0ac__xc6a9__xc79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89121c-fea8-4255-ab02-4669580b7d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7fbd4038-13c0-4266-8e70-5a68fe662a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  <xsd:element name="_xc0ac__xc6a9__xc790_" ma:index="22" nillable="true" ma:displayName="사용자" ma:format="Dropdown" ma:list="UserInfo" ma:SharePointGroup="0" ma:internalName="_xc0ac__xc6a9__xc790_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0b2b20-8933-446f-b07c-c540cfa3856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a7ab512-0601-4ec9-9ecc-d23d1278d2ef}" ma:internalName="TaxCatchAll" ma:showField="CatchAllData" ma:web="170b2b20-8933-446f-b07c-c540cfa385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70b2b20-8933-446f-b07c-c540cfa3856d" xsi:nil="true"/>
    <lcf76f155ced4ddcb4097134ff3c332f xmlns="3b89121c-fea8-4255-ab02-4669580b7dcc">
      <Terms xmlns="http://schemas.microsoft.com/office/infopath/2007/PartnerControls"/>
    </lcf76f155ced4ddcb4097134ff3c332f>
    <_xc0ac__xc6a9__xc790_ xmlns="3b89121c-fea8-4255-ab02-4669580b7dcc">
      <UserInfo>
        <DisplayName/>
        <AccountId xsi:nil="true"/>
        <AccountType/>
      </UserInfo>
    </_xc0ac__xc6a9__xc790_>
  </documentManagement>
</p:properties>
</file>

<file path=customXml/itemProps1.xml><?xml version="1.0" encoding="utf-8"?>
<ds:datastoreItem xmlns:ds="http://schemas.openxmlformats.org/officeDocument/2006/customXml" ds:itemID="{F43EFF29-CBEA-4C41-8A5E-9FD8149DA5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DCECA8-4670-4A7C-9410-5FFBF176BC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89121c-fea8-4255-ab02-4669580b7dcc"/>
    <ds:schemaRef ds:uri="170b2b20-8933-446f-b07c-c540cfa385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069F0F-49FF-42C3-AC9B-99034041BB85}">
  <ds:schemaRefs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170b2b20-8933-446f-b07c-c540cfa3856d"/>
    <ds:schemaRef ds:uri="http://schemas.openxmlformats.org/package/2006/metadata/core-properties"/>
    <ds:schemaRef ds:uri="3b89121c-fea8-4255-ab02-4669580b7dc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958</Words>
  <Application>Microsoft Office PowerPoint</Application>
  <PresentationFormat>A4 Paper (210x297 mm)</PresentationFormat>
  <Paragraphs>497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돋움</vt:lpstr>
      <vt:lpstr>굴림</vt:lpstr>
      <vt:lpstr>LG스마트체 Regular</vt:lpstr>
      <vt:lpstr>맑은 고딕</vt:lpstr>
      <vt:lpstr>MS PGothic</vt:lpstr>
      <vt:lpstr>Arial</vt:lpstr>
      <vt:lpstr>Arial Narrow</vt:lpstr>
      <vt:lpstr>Calibri</vt:lpstr>
      <vt:lpstr>Wingdings</vt:lpstr>
      <vt:lpstr>Office 테마</vt:lpstr>
      <vt:lpstr>7_기본 디자인</vt:lpstr>
      <vt:lpstr>3_Custom Design</vt:lpstr>
      <vt:lpstr>1_Office 테마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Định nghĩa System외 VI (LGE Internal Use Only)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DUC VIET BUI/LGEVH IVI LD Cyber Security Part</cp:lastModifiedBy>
  <cp:revision>18</cp:revision>
  <cp:lastPrinted>2023-01-11T07:04:18Z</cp:lastPrinted>
  <dcterms:created xsi:type="dcterms:W3CDTF">2016-01-04T00:21:06Z</dcterms:created>
  <dcterms:modified xsi:type="dcterms:W3CDTF">2026-01-09T05:26:15Z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2024-01-19T03:15:29Z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e1e76fea-e938-4699-846c-a169ab4b1ce1</vt:lpwstr>
  </property>
  <property fmtid="{D5CDD505-2E9C-101B-9397-08002B2CF9AE}" pid="8" name="MSIP_Label_cc6ed9fc-fefc-4a0c-a6d6-10cf236c0d4f_ContentBits">
    <vt:lpwstr>1</vt:lpwstr>
  </property>
  <property fmtid="{D5CDD505-2E9C-101B-9397-08002B2CF9AE}" pid="9" name="ContentTypeId">
    <vt:lpwstr>0x010100AD335549AE8FE542AFC33E1910C49F6A</vt:lpwstr>
  </property>
  <property fmtid="{D5CDD505-2E9C-101B-9397-08002B2CF9AE}" pid="10" name="MediaServiceImageTags">
    <vt:lpwstr/>
  </property>
</Properties>
</file>